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g24mykzMuO75FiePB4MCCAYrTY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MontserratMedium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/>
        </p:nvSpPr>
        <p:spPr>
          <a:xfrm>
            <a:off x="-502650" y="1947275"/>
            <a:ext cx="7136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uk-UA" sz="4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5ton</a:t>
            </a:r>
            <a:endParaRPr b="1" i="0" sz="4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575" y="241325"/>
            <a:ext cx="848325" cy="25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ircular object with a number on it&#10;&#10;Description automatically generated" id="57" name="Google Shape;57;p1"/>
          <p:cNvPicPr preferRelativeResize="0"/>
          <p:nvPr/>
        </p:nvPicPr>
        <p:blipFill rotWithShape="1">
          <a:blip r:embed="rId5">
            <a:alphaModFix/>
          </a:blip>
          <a:srcRect b="4868" l="5972" r="4777" t="7202"/>
          <a:stretch/>
        </p:blipFill>
        <p:spPr>
          <a:xfrm>
            <a:off x="5580274" y="1012929"/>
            <a:ext cx="3059589" cy="301439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/>
        </p:nvSpPr>
        <p:spPr>
          <a:xfrm>
            <a:off x="1911200" y="73725"/>
            <a:ext cx="487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uk-UA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УЧАСНИКИ КОМАНДИ</a:t>
            </a:r>
            <a:endParaRPr b="1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843865" y="2938792"/>
            <a:ext cx="1355700" cy="912900"/>
          </a:xfrm>
          <a:prstGeom prst="roundRect">
            <a:avLst>
              <a:gd fmla="val 16667" name="adj"/>
            </a:avLst>
          </a:prstGeom>
          <a:solidFill>
            <a:srgbClr val="FF6B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Oleksandr Simakhin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uk-UA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Team lead -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2382615" y="2938792"/>
            <a:ext cx="1355700" cy="912900"/>
          </a:xfrm>
          <a:prstGeom prst="roundRect">
            <a:avLst>
              <a:gd fmla="val 16667" name="adj"/>
            </a:avLst>
          </a:prstGeom>
          <a:solidFill>
            <a:srgbClr val="FF6B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Oleksandr Shyian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uk-UA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Scrum Master -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3921365" y="2938792"/>
            <a:ext cx="1355700" cy="912900"/>
          </a:xfrm>
          <a:prstGeom prst="roundRect">
            <a:avLst>
              <a:gd fmla="val 16667" name="adj"/>
            </a:avLst>
          </a:prstGeom>
          <a:solidFill>
            <a:srgbClr val="FF6B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uk-UA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Yehor Pohrebniak</a:t>
            </a:r>
            <a:endParaRPr b="1"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uk-UA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Member -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5460115" y="2938792"/>
            <a:ext cx="1355700" cy="912900"/>
          </a:xfrm>
          <a:prstGeom prst="roundRect">
            <a:avLst>
              <a:gd fmla="val 16667" name="adj"/>
            </a:avLst>
          </a:prstGeom>
          <a:solidFill>
            <a:srgbClr val="FF6B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uk-UA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Oleksii Sydorenko</a:t>
            </a:r>
            <a:r>
              <a:rPr b="0" i="0" lang="uk-UA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uk-UA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Member -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6998865" y="2938792"/>
            <a:ext cx="1355700" cy="912900"/>
          </a:xfrm>
          <a:prstGeom prst="roundRect">
            <a:avLst>
              <a:gd fmla="val 16667" name="adj"/>
            </a:avLst>
          </a:prstGeom>
          <a:solidFill>
            <a:srgbClr val="FF6B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uk-UA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Artur Stanishovskyi </a:t>
            </a:r>
            <a:endParaRPr b="1"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uk-UA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Member -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575" y="241325"/>
            <a:ext cx="848325" cy="2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1977" y="1779644"/>
            <a:ext cx="1019476" cy="101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727" y="1779644"/>
            <a:ext cx="1019476" cy="101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0077" y="1779644"/>
            <a:ext cx="1019476" cy="101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9427" y="1779644"/>
            <a:ext cx="1019476" cy="101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8777" y="1779644"/>
            <a:ext cx="1019476" cy="101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ith a beard and mustache&#10;&#10;Description automatically generated" id="74" name="Google Shape;7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0738" y="1742155"/>
            <a:ext cx="1094453" cy="109445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taking a selfie&#10;&#10;Description automatically generated" id="75" name="Google Shape;75;p2"/>
          <p:cNvPicPr preferRelativeResize="0"/>
          <p:nvPr/>
        </p:nvPicPr>
        <p:blipFill rotWithShape="1">
          <a:blip r:embed="rId7">
            <a:alphaModFix/>
          </a:blip>
          <a:srcRect b="17909" l="6345" r="5098" t="17910"/>
          <a:stretch/>
        </p:blipFill>
        <p:spPr>
          <a:xfrm>
            <a:off x="4051388" y="1752450"/>
            <a:ext cx="1111303" cy="1073861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taking a selfie in a field of sunflowers&#10;&#10;Description automatically generated" id="76" name="Google Shape;76;p2"/>
          <p:cNvPicPr preferRelativeResize="0"/>
          <p:nvPr/>
        </p:nvPicPr>
        <p:blipFill rotWithShape="1">
          <a:blip r:embed="rId8">
            <a:alphaModFix/>
          </a:blip>
          <a:srcRect b="27662" l="85" r="29501" t="1925"/>
          <a:stretch/>
        </p:blipFill>
        <p:spPr>
          <a:xfrm>
            <a:off x="7134637" y="1747302"/>
            <a:ext cx="1084156" cy="1084156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taking a selfie&#10;&#10;Description automatically generated" id="77" name="Google Shape;77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07489" y="1742153"/>
            <a:ext cx="1094453" cy="109445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taking a selfie&#10;&#10;Description automatically generated" id="78" name="Google Shape;78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4488" y="1742153"/>
            <a:ext cx="1094453" cy="109445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/>
        </p:nvSpPr>
        <p:spPr>
          <a:xfrm>
            <a:off x="386790" y="100244"/>
            <a:ext cx="239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uk-UA" sz="3600" u="none" cap="none" strike="noStrike">
                <a:solidFill>
                  <a:srgbClr val="FF6B0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</a:t>
            </a:r>
            <a:endParaRPr>
              <a:solidFill>
                <a:srgbClr val="FF6B0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uk-UA" sz="3600" u="none" cap="none" strike="noStrike">
                <a:solidFill>
                  <a:srgbClr val="FF6B0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</a:t>
            </a:r>
            <a:r>
              <a:rPr b="1" i="0" lang="uk-UA" sz="3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єкт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391132" y="4241829"/>
            <a:ext cx="2395663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uk-UA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Посилання:</a:t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391131" y="4571455"/>
            <a:ext cx="853976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uk-UA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https://github.com/AlexSimakhin/goit-5ton-helper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386790" y="3549378"/>
            <a:ext cx="2395663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uk-UA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Час виконання:</a:t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421558" y="3841750"/>
            <a:ext cx="2395663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uk-UA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7 днів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386790" y="1138764"/>
            <a:ext cx="425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uk-UA" sz="3600" u="none" cap="none" strike="noStrike">
                <a:solidFill>
                  <a:srgbClr val="FF6B0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</a:t>
            </a:r>
            <a:r>
              <a:rPr b="1" i="0" lang="uk-UA" sz="3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ерсональний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uk-UA" sz="3600" u="none" cap="none" strike="noStrike">
                <a:solidFill>
                  <a:srgbClr val="FF6B0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</a:t>
            </a:r>
            <a:r>
              <a:rPr b="1" i="0" lang="uk-UA" sz="3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омічник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395631" y="2625040"/>
            <a:ext cx="2395663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uk-UA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Що та як:</a:t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415329" y="2944089"/>
            <a:ext cx="5414693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uk-UA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Система з інтерфейс-рядком для зберігання та взаємодії з записами адресної книги та нотатками.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3d Robot PNGs for Free Download"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2306" y="1270707"/>
            <a:ext cx="3135935" cy="313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/>
        </p:nvSpPr>
        <p:spPr>
          <a:xfrm>
            <a:off x="386790" y="100244"/>
            <a:ext cx="6702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uk-UA" sz="7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КОМУ</a:t>
            </a:r>
            <a:r>
              <a:rPr b="1" i="0" lang="uk-UA" sz="7200" u="none" cap="none" strike="noStrik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uk-UA" sz="7200" u="none" cap="none" strike="noStrike">
                <a:solidFill>
                  <a:srgbClr val="FF6B0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та</a:t>
            </a:r>
            <a:r>
              <a:rPr b="1" i="0" lang="uk-UA" sz="7200" u="none" cap="none" strike="noStrik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uk-UA" sz="7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ЯК</a:t>
            </a:r>
            <a:endParaRPr/>
          </a:p>
        </p:txBody>
      </p:sp>
      <p:sp>
        <p:nvSpPr>
          <p:cNvPr id="97" name="Google Shape;97;p4"/>
          <p:cNvSpPr txBox="1"/>
          <p:nvPr/>
        </p:nvSpPr>
        <p:spPr>
          <a:xfrm>
            <a:off x="386790" y="1518040"/>
            <a:ext cx="6002855" cy="1477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uk-UA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Це Василь, </a:t>
            </a:r>
            <a:br>
              <a:rPr b="1" i="0" lang="uk-UA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1" i="0" lang="uk-UA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Йому 29 й він керівник відділу продажів у великій компанії</a:t>
            </a:r>
            <a:endParaRPr b="1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uk-UA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 Дуже клієнтоорієнтований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uk-UA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 Постійно мусить телефонувати клієнтам й витрачає значну частину часу на пошук потрібної інформації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Cartoon Man PNG, Vector, PSD, and Clipart With Transparent Background for  Free Download | Pngtree" id="98" name="Google Shape;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8317" y="1941945"/>
            <a:ext cx="3101311" cy="310131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165723" y="3492600"/>
            <a:ext cx="6153662" cy="12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i="0" lang="uk-UA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Тепер він може одразу знайти клієнта за іменем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i="0" lang="uk-UA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Тепер він може одразу додати новий контакт після розмови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i="0" lang="uk-UA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Тепер він легко може переглянути потрібний номер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i="0" lang="uk-UA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Тепер він значно зберігає свій час</a:t>
            </a:r>
            <a:endParaRPr b="1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/>
          <p:nvPr/>
        </p:nvSpPr>
        <p:spPr>
          <a:xfrm>
            <a:off x="1682720" y="414911"/>
            <a:ext cx="62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uk-UA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Технології, що використовувались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4873724" y="2953605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1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B0A"/>
              </a:buClr>
              <a:buSzPts val="1400"/>
              <a:buFont typeface="Montserrat"/>
              <a:buChar char="●"/>
            </a:pPr>
            <a:r>
              <a:rPr b="0" i="0" lang="uk-U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Python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4783295" y="1588605"/>
            <a:ext cx="185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B0A"/>
              </a:buClr>
              <a:buSzPts val="1400"/>
              <a:buFont typeface="Montserrat"/>
              <a:buChar char="●"/>
            </a:pPr>
            <a:r>
              <a:rPr b="0" i="0" lang="uk-U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VSCode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B0A"/>
              </a:buClr>
              <a:buSzPts val="1400"/>
              <a:buFont typeface="Montserrat"/>
              <a:buChar char="●"/>
            </a:pPr>
            <a:r>
              <a:rPr b="0" i="0" lang="uk-U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Figma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B0A"/>
              </a:buClr>
              <a:buSzPts val="1400"/>
              <a:buFont typeface="Montserrat"/>
              <a:buChar char="●"/>
            </a:pPr>
            <a:r>
              <a:rPr b="0" i="0" lang="uk-U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Git/GitHub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B0A"/>
              </a:buClr>
              <a:buSzPts val="1400"/>
              <a:buFont typeface="Montserrat"/>
              <a:buChar char="●"/>
            </a:pPr>
            <a:r>
              <a:rPr b="0" i="0" lang="uk-U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Notion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4">
            <a:alphaModFix/>
          </a:blip>
          <a:srcRect b="2388" l="0" r="35463" t="899"/>
          <a:stretch/>
        </p:blipFill>
        <p:spPr>
          <a:xfrm>
            <a:off x="883125" y="1243100"/>
            <a:ext cx="3570648" cy="35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4873724" y="3620573"/>
            <a:ext cx="323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1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B0A"/>
              </a:buClr>
              <a:buSzPts val="1400"/>
              <a:buFont typeface="Montserrat"/>
              <a:buChar char="●"/>
            </a:pPr>
            <a:r>
              <a:rPr b="0" i="0" lang="uk-U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Взаємодія крізь термінал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/>
          <p:nvPr/>
        </p:nvSpPr>
        <p:spPr>
          <a:xfrm>
            <a:off x="505002" y="1376232"/>
            <a:ext cx="5343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uk-UA" sz="5400" u="none" cap="none" strike="noStrike">
                <a:solidFill>
                  <a:srgbClr val="FF6B0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Коротко</a:t>
            </a:r>
            <a:r>
              <a:rPr b="1" i="0" lang="uk-UA" sz="5400" u="none" cap="none" strike="noStrik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uk-UA" sz="5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</a:t>
            </a:r>
            <a:r>
              <a:rPr b="1" i="0" lang="uk-UA" sz="5400" u="none" cap="none" strike="noStrik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uk-UA" sz="5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Складнощі</a:t>
            </a:r>
            <a:endParaRPr b="0" i="0" sz="5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3758714" y="3037566"/>
            <a:ext cx="534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uk-UA" sz="2000" u="none" cap="none" strike="noStrike">
                <a:solidFill>
                  <a:srgbClr val="FF6B0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і як ми їх вирішили</a:t>
            </a:r>
            <a:endParaRPr b="0" i="0" sz="2000" u="none" cap="none" strike="noStrike">
              <a:solidFill>
                <a:srgbClr val="FF6B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/>
          <p:nvPr/>
        </p:nvSpPr>
        <p:spPr>
          <a:xfrm>
            <a:off x="989700" y="1124850"/>
            <a:ext cx="7164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uk-UA" sz="8800" u="none" cap="none" strike="noStrike">
                <a:solidFill>
                  <a:srgbClr val="FF6B0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НАШІ</a:t>
            </a:r>
            <a:r>
              <a:rPr b="1" i="0" lang="uk-UA" sz="8800" u="none" cap="none" strike="noStrik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uk-UA" sz="8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ВИСНОВКИ</a:t>
            </a:r>
            <a:endParaRPr b="0" i="0" sz="8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/>
        </p:nvSpPr>
        <p:spPr>
          <a:xfrm>
            <a:off x="2513100" y="453800"/>
            <a:ext cx="4117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Дякуємо за увагу!</a:t>
            </a:r>
            <a:endParaRPr b="1" i="0" sz="4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9250" y="2077499"/>
            <a:ext cx="2825500" cy="24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